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57" r:id="rId6"/>
    <p:sldId id="260" r:id="rId7"/>
    <p:sldId id="274" r:id="rId8"/>
    <p:sldId id="284" r:id="rId9"/>
    <p:sldId id="290" r:id="rId10"/>
    <p:sldId id="295" r:id="rId11"/>
    <p:sldId id="298" r:id="rId12"/>
    <p:sldId id="297" r:id="rId13"/>
    <p:sldId id="296" r:id="rId14"/>
    <p:sldId id="266" r:id="rId15"/>
    <p:sldId id="303" r:id="rId16"/>
    <p:sldId id="302" r:id="rId17"/>
    <p:sldId id="288" r:id="rId18"/>
    <p:sldId id="289" r:id="rId19"/>
    <p:sldId id="294" r:id="rId20"/>
    <p:sldId id="273" r:id="rId21"/>
    <p:sldId id="293" r:id="rId22"/>
    <p:sldId id="292" r:id="rId23"/>
    <p:sldId id="270" r:id="rId24"/>
    <p:sldId id="279" r:id="rId25"/>
    <p:sldId id="286" r:id="rId26"/>
    <p:sldId id="275" r:id="rId27"/>
    <p:sldId id="262" r:id="rId28"/>
    <p:sldId id="263" r:id="rId29"/>
    <p:sldId id="280" r:id="rId30"/>
    <p:sldId id="264" r:id="rId31"/>
    <p:sldId id="300" r:id="rId32"/>
    <p:sldId id="301" r:id="rId33"/>
    <p:sldId id="299" r:id="rId34"/>
    <p:sldId id="267" r:id="rId35"/>
    <p:sldId id="261" r:id="rId3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p:scale>
          <a:sx n="33" d="100"/>
          <a:sy n="33" d="100"/>
        </p:scale>
        <p:origin x="2424" y="1074"/>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2026/1/16</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研究の背景について説明します。 </a:t>
            </a:r>
          </a:p>
          <a:p>
            <a:r>
              <a:rPr lang="ja-JP" altLang="en-US" dirty="0"/>
              <a:t>これからの社会では、</a:t>
            </a:r>
            <a:r>
              <a:rPr lang="en-US" altLang="ja-JP" dirty="0"/>
              <a:t>AI</a:t>
            </a:r>
            <a:r>
              <a:rPr lang="ja-JP" altLang="en-US" dirty="0"/>
              <a:t>や</a:t>
            </a:r>
            <a:r>
              <a:rPr lang="en-US" altLang="ja-JP" dirty="0"/>
              <a:t>6G</a:t>
            </a:r>
            <a:r>
              <a:rPr lang="ja-JP" altLang="en-US" dirty="0"/>
              <a:t>の発展に伴って、大量のデータを処理するためにサーバやデータセンターで</a:t>
            </a:r>
            <a:r>
              <a:rPr lang="en-US" altLang="ja-JP" b="1" dirty="0"/>
              <a:t>100GHz</a:t>
            </a:r>
            <a:r>
              <a:rPr lang="ja-JP" altLang="en-US" b="1" dirty="0"/>
              <a:t>級の通信</a:t>
            </a:r>
            <a:r>
              <a:rPr lang="ja-JP" altLang="en-US" dirty="0"/>
              <a:t>が必要になります。</a:t>
            </a:r>
            <a:endParaRPr lang="en-US" altLang="ja-JP" dirty="0"/>
          </a:p>
          <a:p>
            <a:r>
              <a:rPr lang="ja-JP" altLang="en-US" dirty="0"/>
              <a:t>周波数が高くなると、基板での損失が大きな問題になります。</a:t>
            </a:r>
            <a:endParaRPr lang="en-US" altLang="ja-JP" dirty="0"/>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損失は主に基盤材料自体での「誘電損失」と表皮効果による「導体損失」があります。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誘電損失の研究は進んでいますが、導体損失、特に表皮効果や表面粗さの影響については、評価が十分ではありません。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本研究の目的は、</a:t>
            </a:r>
            <a:r>
              <a:rPr lang="ja-JP" altLang="en-US" b="1" dirty="0"/>
              <a:t>表面粗さが電気伝導性に与える影響を明らかにすること</a:t>
            </a:r>
            <a:r>
              <a:rPr lang="ja-JP" altLang="en-US" dirty="0"/>
              <a:t>です。</a:t>
            </a:r>
            <a:br>
              <a:rPr lang="ja-JP" altLang="en-US" dirty="0"/>
            </a:br>
            <a:r>
              <a:rPr lang="ja-JP" altLang="en-US" dirty="0"/>
              <a:t>その評価には、導電率の評価が必要です。</a:t>
            </a:r>
            <a:br>
              <a:rPr lang="ja-JP" altLang="en-US" dirty="0"/>
            </a:br>
            <a:r>
              <a:rPr lang="ja-JP" altLang="en-US" dirty="0"/>
              <a:t>手順として、まず標準試料で基板の誘電損失を求め、次に評価したい試料を測定し、導体損失を算出します。</a:t>
            </a:r>
            <a:br>
              <a:rPr lang="ja-JP" altLang="en-US" dirty="0"/>
            </a:br>
            <a:endParaRPr lang="ja-JP" altLang="en-US" dirty="0"/>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今回の測定対象の基板材料は</a:t>
            </a:r>
            <a:br>
              <a:rPr lang="ja-JP" altLang="en-US" dirty="0"/>
            </a:br>
            <a:r>
              <a:rPr lang="en-US" altLang="ja-JP" b="1" dirty="0"/>
              <a:t>MEGTRON6</a:t>
            </a:r>
            <a:r>
              <a:rPr lang="ja-JP" altLang="en-US" b="0" dirty="0"/>
              <a:t>という低損失材料で</a:t>
            </a:r>
            <a:r>
              <a:rPr lang="ja-JP" altLang="en-US" dirty="0"/>
              <a:t>、高速通信機器に用いられます。</a:t>
            </a:r>
            <a:br>
              <a:rPr lang="ja-JP" altLang="en-US" dirty="0"/>
            </a:br>
            <a:r>
              <a:rPr lang="ja-JP" altLang="en-US" dirty="0"/>
              <a:t>今後の高周波通信では、</a:t>
            </a:r>
            <a:r>
              <a:rPr lang="en-US" altLang="ja-JP" dirty="0"/>
              <a:t>MEGTRON6</a:t>
            </a:r>
            <a:r>
              <a:rPr lang="ja-JP" altLang="en-US" dirty="0"/>
              <a:t>のような高性能基板の特性を正確に評価し、設計やシミュレーションに活用することが不可欠です。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こちらに複素誘電率の代表的な測定法を示しました。</a:t>
            </a:r>
            <a:br>
              <a:rPr lang="ja-JP" altLang="en-US" dirty="0"/>
            </a:br>
            <a:r>
              <a:rPr lang="ja-JP" altLang="en-US" dirty="0"/>
              <a:t>今回測定対象とする</a:t>
            </a:r>
            <a:r>
              <a:rPr lang="en-US" altLang="ja-JP" dirty="0"/>
              <a:t>MEGTRON6</a:t>
            </a:r>
            <a:r>
              <a:rPr lang="ja-JP" altLang="en-US" dirty="0"/>
              <a:t>は</a:t>
            </a:r>
            <a:r>
              <a:rPr lang="ja-JP" altLang="en-US" b="1" dirty="0"/>
              <a:t>高周波帯で低損失材料</a:t>
            </a:r>
            <a:r>
              <a:rPr lang="ja-JP" altLang="en-US" b="0" dirty="0"/>
              <a:t>なので，</a:t>
            </a:r>
            <a:r>
              <a:rPr lang="ja-JP" altLang="en-US" dirty="0"/>
              <a:t>この測定に適した手法がこの共振法で</a:t>
            </a:r>
            <a:r>
              <a:rPr lang="en-US" altLang="ja-JP" dirty="0"/>
              <a:t>BCDR</a:t>
            </a:r>
            <a:r>
              <a:rPr lang="ja-JP" altLang="en-US" dirty="0"/>
              <a:t>法です。</a:t>
            </a:r>
            <a:br>
              <a:rPr lang="ja-JP" altLang="en-US" dirty="0"/>
            </a:br>
            <a:r>
              <a:rPr lang="en-US" altLang="ja-JP" dirty="0"/>
              <a:t>BCDR</a:t>
            </a:r>
            <a:r>
              <a:rPr lang="ja-JP" altLang="en-US" dirty="0"/>
              <a:t>法は誘電率だけでなく、導電率の測定も可能です。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ここから実験結果を紹介していきます。</a:t>
            </a:r>
            <a:br>
              <a:rPr kumimoji="1" lang="en-US" altLang="ja-JP" dirty="0"/>
            </a:br>
            <a:r>
              <a:rPr kumimoji="1" lang="en-US" altLang="ja-JP" dirty="0"/>
              <a:t>S</a:t>
            </a:r>
            <a:r>
              <a:rPr kumimoji="1" lang="ja-JP" altLang="en-US" dirty="0"/>
              <a:t>パラメータの測定結果で，この結果から各値を算出します。</a:t>
            </a:r>
            <a:endParaRPr kumimoji="1" lang="en-US" altLang="ja-JP" dirty="0"/>
          </a:p>
          <a:p>
            <a:r>
              <a:rPr kumimoji="1" lang="ja-JP" altLang="en-US" dirty="0"/>
              <a:t>誘電率を求めるのにも導電率を求めるのにもまずこの</a:t>
            </a:r>
            <a:r>
              <a:rPr kumimoji="1" lang="en-US" altLang="ja-JP" dirty="0"/>
              <a:t>S</a:t>
            </a:r>
            <a:r>
              <a:rPr kumimoji="1" lang="ja-JP" altLang="en-US" dirty="0"/>
              <a:t>パラメータを測定します。</a:t>
            </a:r>
            <a:br>
              <a:rPr kumimoji="1" lang="en-US" altLang="ja-JP" dirty="0"/>
            </a:br>
            <a:r>
              <a:rPr kumimoji="1" lang="ja-JP" altLang="en-US" dirty="0"/>
              <a:t>共振周波数周りを細かく測定しています。</a:t>
            </a:r>
            <a:endParaRPr kumimoji="1" lang="en-US" altLang="ja-JP" dirty="0"/>
          </a:p>
          <a:p>
            <a:endParaRPr kumimoji="1" lang="en-US" altLang="ja-JP" dirty="0"/>
          </a:p>
          <a:p>
            <a:r>
              <a:rPr kumimoji="1" lang="ja-JP" altLang="en-US" dirty="0"/>
              <a:t>この結果は共振ピークの形が崩れず，ピークが鋭く立っているので測定が上手く言ったと言える。</a:t>
            </a:r>
            <a:endParaRPr kumimoji="1" lang="en-US" altLang="ja-JP" dirty="0"/>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誘電率はある程度一定の値になった。</a:t>
            </a:r>
            <a:endParaRPr kumimoji="1" lang="en-US" altLang="ja-JP" dirty="0"/>
          </a:p>
          <a:p>
            <a:r>
              <a:rPr kumimoji="1" lang="ja-JP" altLang="en-US" dirty="0"/>
              <a:t>誘電損失は周波数に比例して上昇している。</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導電率の測定です。</a:t>
            </a:r>
            <a:endParaRPr kumimoji="1" lang="en-US" altLang="ja-JP" dirty="0"/>
          </a:p>
          <a:p>
            <a:endParaRPr kumimoji="1" lang="en-US" altLang="ja-JP" dirty="0"/>
          </a:p>
          <a:p>
            <a:r>
              <a:rPr kumimoji="1" lang="ja-JP" altLang="en-US" dirty="0"/>
              <a:t>この実効導電率は表面粗さによる損失を導電率に含めたもので，</a:t>
            </a:r>
            <a:br>
              <a:rPr kumimoji="1" lang="en-US" altLang="ja-JP" dirty="0"/>
            </a:br>
            <a:r>
              <a:rPr kumimoji="1" lang="ja-JP" altLang="en-US" dirty="0"/>
              <a:t>実効導電率は周波数が高くなるほど低くなっている。表面粗さの影響が出ていると考えられる。</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2026/1/16</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200.png"/><Relationship Id="rId5" Type="http://schemas.openxmlformats.org/officeDocument/2006/relationships/image" Target="../media/image30.png"/><Relationship Id="rId10" Type="http://schemas.openxmlformats.org/officeDocument/2006/relationships/image" Target="../media/image10.emf"/><Relationship Id="rId4" Type="http://schemas.openxmlformats.org/officeDocument/2006/relationships/image" Target="../media/image110.png"/><Relationship Id="rId9"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0.svg"/></Relationships>
</file>

<file path=ppt/slides/_rels/slide27.xml.rels><?xml version="1.0" encoding="UTF-8" standalone="yes"?>
<Relationships xmlns="http://schemas.openxmlformats.org/package/2006/relationships"><Relationship Id="rId8" Type="http://schemas.openxmlformats.org/officeDocument/2006/relationships/image" Target="../media/image56.emf"/><Relationship Id="rId7" Type="http://schemas.openxmlformats.org/officeDocument/2006/relationships/image" Target="../media/image55.png"/><Relationship Id="rId12"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emf"/><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56.emf"/><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10.emf"/><Relationship Id="rId4" Type="http://schemas.openxmlformats.org/officeDocument/2006/relationships/image" Target="../media/image55.png"/><Relationship Id="rId9" Type="http://schemas.openxmlformats.org/officeDocument/2006/relationships/image" Target="../media/image5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180907" y="2897970"/>
                <a:ext cx="4887764" cy="19736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200" i="1" smtClean="0">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87</m:t>
                          </m:r>
                        </m:num>
                        <m:den>
                          <m:rad>
                            <m:radPr>
                              <m:degHide m:val="on"/>
                              <m:ctrlPr>
                                <a:rPr lang="ja-JP" altLang="en-US" sz="1200" i="1">
                                  <a:latin typeface="Cambria Math" panose="02040503050406030204" pitchFamily="18" charset="0"/>
                                </a:rPr>
                              </m:ctrlPr>
                            </m:radPr>
                            <m:deg/>
                            <m:e>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+1.41</m:t>
                              </m:r>
                            </m:e>
                          </m:rad>
                        </m:den>
                      </m:f>
                      <m:func>
                        <m:funcPr>
                          <m:ctrlPr>
                            <a:rPr lang="ja-JP" altLang="en-US" sz="1200" i="1">
                              <a:latin typeface="Cambria Math" panose="02040503050406030204" pitchFamily="18" charset="0"/>
                            </a:rPr>
                          </m:ctrlPr>
                        </m:funcPr>
                        <m:fName>
                          <m:r>
                            <m:rPr>
                              <m:sty m:val="p"/>
                            </m:rPr>
                            <a:rPr lang="ja-JP" altLang="en-US" sz="1200" i="0">
                              <a:latin typeface="Cambria Math" panose="02040503050406030204" pitchFamily="18" charset="0"/>
                            </a:rPr>
                            <m:t>ln</m:t>
                          </m:r>
                        </m:fName>
                        <m:e>
                          <m:d>
                            <m:dPr>
                              <m:ctrlPr>
                                <a:rPr lang="ja-JP" altLang="en-US" sz="1200" i="1">
                                  <a:latin typeface="Cambria Math" panose="02040503050406030204" pitchFamily="18" charset="0"/>
                                </a:rPr>
                              </m:ctrlPr>
                            </m:dPr>
                            <m:e>
                              <m:f>
                                <m:fPr>
                                  <m:ctrlPr>
                                    <a:rPr lang="ja-JP" altLang="en-US" sz="1200" i="1">
                                      <a:latin typeface="Cambria Math" panose="02040503050406030204" pitchFamily="18" charset="0"/>
                                    </a:rPr>
                                  </m:ctrlPr>
                                </m:fPr>
                                <m:num>
                                  <m:r>
                                    <a:rPr lang="ja-JP" altLang="en-US" sz="1200" i="0">
                                      <a:latin typeface="Cambria Math" panose="02040503050406030204" pitchFamily="18" charset="0"/>
                                    </a:rPr>
                                    <m:t>5.98 </m:t>
                                  </m:r>
                                  <m:r>
                                    <a:rPr lang="ja-JP" altLang="en-US" sz="1200" i="1">
                                      <a:latin typeface="Cambria Math" panose="02040503050406030204" pitchFamily="18" charset="0"/>
                                    </a:rPr>
                                    <m:t>𝐻</m:t>
                                  </m:r>
                                </m:num>
                                <m:den>
                                  <m:r>
                                    <a:rPr lang="ja-JP" altLang="en-US" sz="1200" i="0">
                                      <a:latin typeface="Cambria Math" panose="02040503050406030204" pitchFamily="18" charset="0"/>
                                    </a:rPr>
                                    <m:t>0.8 </m:t>
                                  </m:r>
                                  <m:r>
                                    <a:rPr lang="ja-JP" altLang="en-US" sz="1200" i="1">
                                      <a:latin typeface="Cambria Math" panose="02040503050406030204" pitchFamily="18" charset="0"/>
                                    </a:rPr>
                                    <m:t>𝑊</m:t>
                                  </m:r>
                                  <m:r>
                                    <a:rPr lang="ja-JP" altLang="en-US" sz="1200" i="0">
                                      <a:latin typeface="Cambria Math" panose="02040503050406030204" pitchFamily="18" charset="0"/>
                                    </a:rPr>
                                    <m:t>+</m:t>
                                  </m:r>
                                  <m:r>
                                    <a:rPr lang="ja-JP" altLang="en-US" sz="1200" i="1">
                                      <a:latin typeface="Cambria Math" panose="02040503050406030204" pitchFamily="18" charset="0"/>
                                    </a:rPr>
                                    <m:t>𝑇</m:t>
                                  </m:r>
                                </m:den>
                              </m:f>
                            </m:e>
                          </m:d>
                        </m:e>
                      </m:func>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𝑟𝑒</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Sup>
                        <m:sSupPr>
                          <m:ctrlPr>
                            <a:rPr lang="ja-JP" altLang="en-US" sz="1200" i="1">
                              <a:latin typeface="Cambria Math" panose="02040503050406030204" pitchFamily="18" charset="0"/>
                            </a:rPr>
                          </m:ctrlPr>
                        </m:sSupPr>
                        <m:e>
                          <m:d>
                            <m:dPr>
                              <m:ctrlPr>
                                <a:rPr lang="ja-JP" altLang="en-US" sz="1200" i="1">
                                  <a:latin typeface="Cambria Math" panose="02040503050406030204" pitchFamily="18" charset="0"/>
                                </a:rPr>
                              </m:ctrlPr>
                            </m:dPr>
                            <m:e>
                              <m:r>
                                <a:rPr lang="ja-JP" altLang="en-US" sz="1200" i="0">
                                  <a:latin typeface="Cambria Math" panose="02040503050406030204" pitchFamily="18" charset="0"/>
                                </a:rPr>
                                <m:t>1+</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10</m:t>
                                  </m:r>
                                  <m:r>
                                    <a:rPr lang="ja-JP" altLang="en-US" sz="1200" i="1">
                                      <a:latin typeface="Cambria Math" panose="02040503050406030204" pitchFamily="18" charset="0"/>
                                    </a:rPr>
                                    <m:t>𝐻</m:t>
                                  </m:r>
                                </m:num>
                                <m:den>
                                  <m:r>
                                    <a:rPr lang="ja-JP" altLang="en-US" sz="1200" i="1">
                                      <a:latin typeface="Cambria Math" panose="02040503050406030204" pitchFamily="18" charset="0"/>
                                    </a:rPr>
                                    <m:t>𝑊</m:t>
                                  </m:r>
                                </m:den>
                              </m:f>
                            </m:e>
                          </m:d>
                        </m:e>
                        <m:sup>
                          <m:r>
                            <a:rPr lang="ja-JP" altLang="en-US" sz="1200" i="0">
                              <a:latin typeface="Cambria Math" panose="02040503050406030204" pitchFamily="18" charset="0"/>
                            </a:rPr>
                            <m:t>−</m:t>
                          </m:r>
                          <m:f>
                            <m:fPr>
                              <m:type m:val="lin"/>
                              <m:ctrlPr>
                                <a:rPr lang="ja-JP" altLang="en-US" sz="1200" i="1">
                                  <a:latin typeface="Cambria Math" panose="02040503050406030204" pitchFamily="18" charset="0"/>
                                </a:rPr>
                              </m:ctrlPr>
                            </m:fPr>
                            <m:num>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up>
                      </m:sSup>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200" i="0" smtClean="0">
                          <a:latin typeface="Cambria Math" panose="02040503050406030204" pitchFamily="18" charset="0"/>
                        </a:rPr>
                        <m:t>𝛼</m:t>
                      </m:r>
                      <m:r>
                        <a:rPr lang="ja-JP" altLang="en-US" sz="1200" i="0" smtClean="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𝑑</m:t>
                          </m:r>
                        </m:sub>
                      </m:sSub>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=0.17372 </m:t>
                      </m:r>
                      <m:f>
                        <m:fPr>
                          <m:ctrlPr>
                            <a:rPr lang="ja-JP" altLang="en-US" sz="1200" i="1">
                              <a:latin typeface="Cambria Math" panose="02040503050406030204" pitchFamily="18" charset="0"/>
                            </a:rPr>
                          </m:ctrlPr>
                        </m:fPr>
                        <m:num>
                          <m:rad>
                            <m:radPr>
                              <m:degHide m:val="on"/>
                              <m:ctrlPr>
                                <a:rPr lang="ja-JP" altLang="en-US" sz="1200" i="1">
                                  <a:latin typeface="Cambria Math" panose="02040503050406030204" pitchFamily="18" charset="0"/>
                                </a:rPr>
                              </m:ctrlPr>
                            </m:radPr>
                            <m:deg/>
                            <m:e>
                              <m:r>
                                <m:rPr>
                                  <m:sty m:val="p"/>
                                </m:rPr>
                                <a:rPr lang="ja-JP" altLang="en-US" sz="1200" i="0">
                                  <a:latin typeface="Cambria Math" panose="02040503050406030204" pitchFamily="18" charset="0"/>
                                </a:rPr>
                                <m:t>π</m:t>
                              </m:r>
                              <m:r>
                                <a:rPr lang="ja-JP" altLang="en-US" sz="1200" i="1">
                                  <a:latin typeface="Cambria Math" panose="02040503050406030204" pitchFamily="18" charset="0"/>
                                </a:rPr>
                                <m:t>𝑓</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μ</m:t>
                                  </m:r>
                                </m:e>
                                <m:sub>
                                  <m:r>
                                    <a:rPr lang="ja-JP" altLang="en-US" sz="1200" i="0">
                                      <a:latin typeface="Cambria Math" panose="02040503050406030204" pitchFamily="18" charset="0"/>
                                    </a:rPr>
                                    <m:t>0</m:t>
                                  </m:r>
                                </m:sub>
                              </m:sSub>
                              <m:r>
                                <m:rPr>
                                  <m:sty m:val="p"/>
                                </m:rPr>
                                <a:rPr lang="ja-JP" altLang="en-US" sz="1200" i="0">
                                  <a:latin typeface="Cambria Math" panose="02040503050406030204" pitchFamily="18" charset="0"/>
                                </a:rPr>
                                <m:t>ρ</m:t>
                              </m:r>
                            </m:e>
                          </m:rad>
                        </m:num>
                        <m:den>
                          <m:sSub>
                            <m:sSubPr>
                              <m:ctrlPr>
                                <a:rPr lang="ja-JP" altLang="en-US" sz="1200" i="1">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 </m:t>
                          </m:r>
                          <m:r>
                            <a:rPr lang="ja-JP" altLang="en-US" sz="1200" i="1">
                              <a:latin typeface="Cambria Math" panose="02040503050406030204" pitchFamily="18" charset="0"/>
                            </a:rPr>
                            <m:t>𝑊</m:t>
                          </m:r>
                        </m:den>
                      </m:f>
                      <m:r>
                        <a:rPr lang="ja-JP" altLang="en-US" sz="1200" i="0">
                          <a:latin typeface="Cambria Math" panose="02040503050406030204" pitchFamily="18" charset="0"/>
                        </a:rPr>
                        <m:t> </m:t>
                      </m:r>
                      <m:d>
                        <m:dPr>
                          <m:begChr m:val="["/>
                          <m:endChr m:val="]"/>
                          <m:ctrlPr>
                            <a:rPr lang="ja-JP" altLang="en-US" sz="1200" i="1">
                              <a:latin typeface="Cambria Math" panose="02040503050406030204" pitchFamily="18" charset="0"/>
                            </a:rPr>
                          </m:ctrlPr>
                        </m:dPr>
                        <m:e>
                          <m:f>
                            <m:fPr>
                              <m:type m:val="lin"/>
                              <m:ctrlPr>
                                <a:rPr lang="ja-JP" altLang="en-US" sz="120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en-US" altLang="ja-JP" sz="1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α</m:t>
                          </m:r>
                        </m:e>
                        <m:sub>
                          <m:r>
                            <a:rPr lang="ja-JP" altLang="en-US" sz="1200" b="0" i="1">
                              <a:latin typeface="Cambria Math" panose="02040503050406030204" pitchFamily="18" charset="0"/>
                            </a:rPr>
                            <m:t>𝑑</m:t>
                          </m:r>
                        </m:sub>
                      </m:sSub>
                      <m:r>
                        <a:rPr lang="ja-JP" altLang="en-US" sz="1200" b="0" i="0">
                          <a:latin typeface="Cambria Math" panose="02040503050406030204" pitchFamily="18" charset="0"/>
                        </a:rPr>
                        <m:t>=0.17372 </m:t>
                      </m:r>
                      <m:f>
                        <m:fPr>
                          <m:ctrlPr>
                            <a:rPr lang="ja-JP" altLang="en-US" sz="1200" b="0" i="1">
                              <a:latin typeface="Cambria Math" panose="02040503050406030204" pitchFamily="18" charset="0"/>
                            </a:rPr>
                          </m:ctrlPr>
                        </m:fPr>
                        <m:num>
                          <m:r>
                            <a:rPr lang="ja-JP" altLang="en-US" sz="1200" b="0" i="1">
                              <a:latin typeface="Cambria Math" panose="02040503050406030204" pitchFamily="18" charset="0"/>
                            </a:rPr>
                            <m:t>𝑓</m:t>
                          </m:r>
                          <m:r>
                            <m:rPr>
                              <m:sty m:val="p"/>
                            </m:rPr>
                            <a:rPr lang="ja-JP" altLang="en-US" sz="1200" b="0" i="0">
                              <a:latin typeface="Cambria Math" panose="02040503050406030204" pitchFamily="18" charset="0"/>
                            </a:rPr>
                            <m:t>π</m:t>
                          </m:r>
                        </m:num>
                        <m:den>
                          <m:r>
                            <a:rPr lang="ja-JP" altLang="en-US" sz="1200" b="0" i="1">
                              <a:latin typeface="Cambria Math" panose="02040503050406030204" pitchFamily="18" charset="0"/>
                            </a:rPr>
                            <m:t>𝑐</m:t>
                          </m:r>
                        </m:den>
                      </m:f>
                      <m:r>
                        <a:rPr lang="ja-JP" altLang="en-US" sz="1200" b="0" i="0">
                          <a:latin typeface="Cambria Math" panose="02040503050406030204" pitchFamily="18" charset="0"/>
                        </a:rPr>
                        <m:t> </m:t>
                      </m:r>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 </m:t>
                      </m:r>
                      <m:rad>
                        <m:radPr>
                          <m:degHide m:val="on"/>
                          <m:ctrlPr>
                            <a:rPr lang="ja-JP" altLang="en-US" sz="1200" b="0" i="1">
                              <a:latin typeface="Cambria Math" panose="02040503050406030204" pitchFamily="18" charset="0"/>
                            </a:rPr>
                          </m:ctrlPr>
                        </m:radPr>
                        <m:deg/>
                        <m:e>
                          <m:f>
                            <m:fPr>
                              <m:ctrlPr>
                                <a:rPr lang="ja-JP" altLang="en-US" sz="1200" b="0" i="1">
                                  <a:latin typeface="Cambria Math" panose="02040503050406030204" pitchFamily="18" charset="0"/>
                                </a:rPr>
                              </m:ctrlPr>
                            </m:fPr>
                            <m:num>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𝑟𝑒</m:t>
                                  </m:r>
                                </m:sub>
                              </m:sSub>
                              <m:r>
                                <a:rPr lang="ja-JP" altLang="en-US" sz="1200" b="0" i="0">
                                  <a:latin typeface="Cambria Math" panose="02040503050406030204" pitchFamily="18" charset="0"/>
                                </a:rPr>
                                <m:t>−1</m:t>
                              </m:r>
                            </m:num>
                            <m:den>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−1</m:t>
                              </m:r>
                            </m:den>
                          </m:f>
                        </m:e>
                      </m:rad>
                      <m:r>
                        <a:rPr lang="ja-JP" altLang="en-US" sz="1200" b="0" i="0">
                          <a:latin typeface="Cambria Math" panose="02040503050406030204" pitchFamily="18" charset="0"/>
                        </a:rPr>
                        <m:t> </m:t>
                      </m:r>
                      <m:d>
                        <m:dPr>
                          <m:begChr m:val="["/>
                          <m:endChr m:val="]"/>
                          <m:ctrlPr>
                            <a:rPr lang="ja-JP" altLang="en-US" sz="1200" b="0" i="1">
                              <a:latin typeface="Cambria Math" panose="02040503050406030204" pitchFamily="18" charset="0"/>
                            </a:rPr>
                          </m:ctrlPr>
                        </m:dPr>
                        <m:e>
                          <m:f>
                            <m:fPr>
                              <m:type m:val="lin"/>
                              <m:ctrlPr>
                                <a:rPr lang="ja-JP" altLang="en-US" sz="1200" b="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ja-JP" altLang="en-US" sz="12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180907" y="2897970"/>
                <a:ext cx="4887764" cy="197361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solidFill>
                  <a:schemeClr val="bg1">
                    <a:lumMod val="50000"/>
                  </a:schemeClr>
                </a:solidFill>
              </a:rPr>
              <a:t>平衡</a:t>
            </a:r>
            <a:r>
              <a:rPr kumimoji="1" lang="ja-JP" altLang="en-US" dirty="0">
                <a:solidFill>
                  <a:schemeClr val="bg1">
                    <a:lumMod val="50000"/>
                  </a:schemeClr>
                </a:solidFill>
              </a:rPr>
              <a:t>円板共振器法（</a:t>
            </a:r>
            <a:r>
              <a:rPr kumimoji="1" lang="en-US" altLang="ja-JP" dirty="0">
                <a:solidFill>
                  <a:schemeClr val="bg1">
                    <a:lumMod val="50000"/>
                  </a:schemeClr>
                </a:solidFill>
              </a:rPr>
              <a:t>BCDR</a:t>
            </a:r>
            <a:r>
              <a:rPr kumimoji="1" lang="ja-JP" altLang="en-US" dirty="0">
                <a:solidFill>
                  <a:schemeClr val="bg1">
                    <a:lumMod val="50000"/>
                  </a:schemeClr>
                </a:solidFill>
              </a:rPr>
              <a:t>法）による</a:t>
            </a:r>
            <a:r>
              <a:rPr lang="ja-JP" altLang="en-US" dirty="0">
                <a:solidFill>
                  <a:schemeClr val="bg1">
                    <a:lumMod val="50000"/>
                  </a:schemeClr>
                </a:solidFill>
              </a:rPr>
              <a:t>誘電率の</a:t>
            </a:r>
            <a:r>
              <a:rPr kumimoji="1" lang="ja-JP" altLang="en-US" dirty="0">
                <a:solidFill>
                  <a:schemeClr val="bg1">
                    <a:lumMod val="50000"/>
                  </a:schemeClr>
                </a:solidFill>
              </a:rPr>
              <a:t>測定。</a:t>
            </a:r>
            <a:endParaRPr kumimoji="1" lang="en-US" altLang="ja-JP" dirty="0">
              <a:solidFill>
                <a:schemeClr val="bg1">
                  <a:lumMod val="50000"/>
                </a:schemeClr>
              </a:solidFill>
            </a:endParaRPr>
          </a:p>
          <a:p>
            <a:r>
              <a:rPr lang="ja-JP" altLang="en-US" dirty="0">
                <a:solidFill>
                  <a:schemeClr val="bg1">
                    <a:lumMod val="50000"/>
                  </a:schemeClr>
                </a:solidFill>
              </a:rPr>
              <a:t>導電率測定のため誘電率の測定を行う。</a:t>
            </a:r>
          </a:p>
          <a:p>
            <a:r>
              <a:rPr kumimoji="1" lang="ja-JP" altLang="en-US" dirty="0"/>
              <a:t>導電率測定</a:t>
            </a:r>
            <a:endParaRPr kumimoji="1"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33247"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標準試料の測定</a:t>
            </a: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38316"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誘電損失の算出</a:t>
            </a: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43385"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評価試料の測定</a:t>
            </a: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248454"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導体損失の算出</a:t>
            </a: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05247"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stCxn id="7" idx="3"/>
            <a:endCxn id="9" idx="1"/>
          </p:cNvCxnSpPr>
          <p:nvPr/>
        </p:nvCxnSpPr>
        <p:spPr>
          <a:xfrm>
            <a:off x="4310316"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stCxn id="9" idx="3"/>
            <a:endCxn id="10" idx="1"/>
          </p:cNvCxnSpPr>
          <p:nvPr/>
        </p:nvCxnSpPr>
        <p:spPr>
          <a:xfrm>
            <a:off x="6715385"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40042975"/>
              </p:ext>
            </p:extLst>
          </p:nvPr>
        </p:nvGraphicFramePr>
        <p:xfrm>
          <a:off x="297543" y="1329280"/>
          <a:ext cx="8548915" cy="3643623"/>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595754">
                <a:tc>
                  <a:txBody>
                    <a:bodyPr/>
                    <a:lstStyle/>
                    <a:p>
                      <a:pPr algn="ctr" fontAlgn="ctr"/>
                      <a:r>
                        <a:rPr lang="en-US" sz="2000" u="none" strike="noStrike">
                          <a:solidFill>
                            <a:schemeClr val="bg1">
                              <a:lumMod val="65000"/>
                            </a:schemeClr>
                          </a:solidFill>
                          <a:effectLst/>
                          <a:latin typeface="+mn-ea"/>
                          <a:ea typeface="+mn-ea"/>
                        </a:rPr>
                        <a:t>L-6504C2</a:t>
                      </a:r>
                    </a:p>
                    <a:p>
                      <a:pPr algn="ctr" fontAlgn="ctr"/>
                      <a:r>
                        <a:rPr lang="en-US" sz="2000" b="0" i="0" u="none" strike="noStrike">
                          <a:solidFill>
                            <a:schemeClr val="bg1">
                              <a:lumMod val="65000"/>
                            </a:schemeClr>
                          </a:solidFill>
                          <a:effectLst/>
                          <a:latin typeface="+mn-ea"/>
                          <a:ea typeface="+mn-ea"/>
                        </a:rPr>
                        <a:t>(FR-4)</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2000" u="none" strike="noStrike">
                          <a:solidFill>
                            <a:schemeClr val="bg1">
                              <a:lumMod val="65000"/>
                            </a:schemeClr>
                          </a:solidFill>
                          <a:effectLst/>
                          <a:latin typeface="+mn-ea"/>
                          <a:ea typeface="+mn-ea"/>
                        </a:rPr>
                        <a:t>東芝ケミカル</a:t>
                      </a:r>
                      <a:endParaRPr lang="ja-JP" alt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solidFill>
                            <a:schemeClr val="bg1">
                              <a:lumMod val="65000"/>
                            </a:schemeClr>
                          </a:solidFill>
                          <a:effectLst/>
                          <a:latin typeface="+mn-ea"/>
                          <a:ea typeface="+mn-ea"/>
                        </a:rPr>
                        <a:t>0.3mm</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2000" b="0" i="0" u="none" strike="noStrike" dirty="0">
                          <a:solidFill>
                            <a:schemeClr val="bg1">
                              <a:lumMod val="65000"/>
                            </a:schemeClr>
                          </a:solidFill>
                          <a:effectLst/>
                          <a:latin typeface="+mn-ea"/>
                          <a:ea typeface="+mn-ea"/>
                        </a:rPr>
                        <a:t>高耐久性、高熱伝導性、低価格であり、</a:t>
                      </a:r>
                      <a:r>
                        <a:rPr lang="en-US" altLang="ja-JP" sz="2000" b="0" i="0" u="none" strike="noStrike" dirty="0">
                          <a:solidFill>
                            <a:schemeClr val="bg1">
                              <a:lumMod val="65000"/>
                            </a:schemeClr>
                          </a:solidFill>
                          <a:effectLst/>
                          <a:latin typeface="+mn-ea"/>
                          <a:ea typeface="+mn-ea"/>
                        </a:rPr>
                        <a:t>1GHz</a:t>
                      </a:r>
                      <a:r>
                        <a:rPr lang="ja-JP" altLang="en-US" sz="2000" b="0" i="0" u="none" strike="noStrike" dirty="0">
                          <a:solidFill>
                            <a:schemeClr val="bg1">
                              <a:lumMod val="65000"/>
                            </a:schemeClr>
                          </a:solidFill>
                          <a:effectLst/>
                          <a:latin typeface="+mn-ea"/>
                          <a:ea typeface="+mn-ea"/>
                        </a:rPr>
                        <a:t>以下の帯域でよく使われる。</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788757" y="5118567"/>
            <a:ext cx="7566486" cy="1200329"/>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MEGTRON</a:t>
            </a:r>
            <a:r>
              <a:rPr lang="ja-JP" altLang="en-US" dirty="0">
                <a:latin typeface="メイリオ" panose="020B0604030504040204" pitchFamily="50" charset="-128"/>
                <a:ea typeface="メイリオ" panose="020B0604030504040204" pitchFamily="50" charset="-128"/>
              </a:rPr>
              <a:t>６ 高周波帯でも低損失な材料で，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サーバやデータセンタなどで使用されていく。</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のような低損失材料の評価が必要</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を測定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共振法，</a:t>
            </a:r>
            <a:r>
              <a:rPr kumimoji="1" lang="en-US" altLang="ja-JP" dirty="0">
                <a:latin typeface="メイリオ" panose="020B0604030504040204" pitchFamily="50" charset="-128"/>
                <a:ea typeface="メイリオ" panose="020B0604030504040204" pitchFamily="50" charset="-128"/>
              </a:rPr>
              <a:t>BCDR</a:t>
            </a:r>
            <a:r>
              <a:rPr kumimoji="1" lang="ja-JP" altLang="en-US" dirty="0">
                <a:latin typeface="メイリオ" panose="020B0604030504040204" pitchFamily="50" charset="-128"/>
                <a:ea typeface="メイリオ" panose="020B0604030504040204" pitchFamily="50" charset="-128"/>
              </a:rPr>
              <a:t>が今回の材料，誘電率，導電率測定に適している</a:t>
            </a: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356" y="1652535"/>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1833" y="1652535"/>
            <a:ext cx="2518562" cy="2520000"/>
          </a:xfrm>
          <a:prstGeom prst="rect">
            <a:avLst/>
          </a:prstGeom>
        </p:spPr>
      </p:pic>
      <p:pic>
        <p:nvPicPr>
          <p:cNvPr id="32" name="図 31" descr="ダイアグラム&#10;&#10;AI 生成コンテンツは誤りを含む可能性があります。">
            <a:extLst>
              <a:ext uri="{FF2B5EF4-FFF2-40B4-BE49-F238E27FC236}">
                <a16:creationId xmlns:a16="http://schemas.microsoft.com/office/drawing/2014/main" id="{936A07F2-3692-2288-4C83-20F5A5AB0FB5}"/>
              </a:ext>
            </a:extLst>
          </p:cNvPr>
          <p:cNvPicPr>
            <a:picLocks noChangeAspect="1"/>
          </p:cNvPicPr>
          <p:nvPr/>
        </p:nvPicPr>
        <p:blipFill>
          <a:blip r:embed="rId8">
            <a:extLst>
              <a:ext uri="{28A0092B-C50C-407E-A947-70E740481C1C}">
                <a14:useLocalDpi xmlns:a14="http://schemas.microsoft.com/office/drawing/2010/main" val="0"/>
              </a:ext>
            </a:extLst>
          </a:blip>
          <a:srcRect t="6225" b="5124"/>
          <a:stretch>
            <a:fillRect/>
          </a:stretch>
        </p:blipFill>
        <p:spPr>
          <a:xfrm>
            <a:off x="-7510161" y="5125846"/>
            <a:ext cx="6868156" cy="4546180"/>
          </a:xfrm>
          <a:prstGeom prst="rect">
            <a:avLst/>
          </a:prstGeom>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8">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984201" y="5586657"/>
            <a:ext cx="3587799" cy="750975"/>
          </a:xfrm>
          <a:prstGeom prst="rect">
            <a:avLst/>
          </a:prstGeom>
          <a:noFill/>
        </p:spPr>
        <p:txBody>
          <a:bodyPr wrap="square" anchor="t">
            <a:spAutoFit/>
          </a:bodyPr>
          <a:lstStyle/>
          <a:p>
            <a:pPr>
              <a:lnSpc>
                <a:spcPct val="107000"/>
              </a:lnSpc>
              <a:spcAft>
                <a:spcPts val="800"/>
              </a:spcAft>
            </a:pPr>
            <a:r>
              <a:rPr lang="en-US" altLang="ja-JP" sz="2000" kern="100" dirty="0">
                <a:latin typeface="+mn-ea"/>
                <a:cs typeface="Times New Roman" panose="02020603050405020304" pitchFamily="18" charset="0"/>
              </a:rPr>
              <a:t>S</a:t>
            </a:r>
            <a:r>
              <a:rPr lang="ja-JP" altLang="en-US" sz="2000" kern="100" dirty="0">
                <a:latin typeface="+mn-ea"/>
                <a:cs typeface="Times New Roman" panose="02020603050405020304" pitchFamily="18" charset="0"/>
              </a:rPr>
              <a:t>パラメータ</a:t>
            </a:r>
            <a:r>
              <a:rPr lang="ja-JP" altLang="en-US" sz="2000" kern="100" dirty="0">
                <a:effectLst/>
                <a:latin typeface="+mn-ea"/>
                <a:cs typeface="Times New Roman" panose="02020603050405020304" pitchFamily="18" charset="0"/>
              </a:rPr>
              <a:t>測定結果</a:t>
            </a:r>
            <a:br>
              <a:rPr lang="en-US" altLang="ja-JP" sz="2000" kern="100" dirty="0">
                <a:effectLst/>
                <a:latin typeface="+mn-ea"/>
                <a:cs typeface="Times New Roman" panose="02020603050405020304" pitchFamily="18" charset="0"/>
              </a:rPr>
            </a:br>
            <a:r>
              <a:rPr lang="ja-JP" altLang="en-US" sz="2000" kern="100" dirty="0">
                <a:effectLst/>
                <a:latin typeface="+mn-ea"/>
                <a:cs typeface="Times New Roman" panose="02020603050405020304" pitchFamily="18" charset="0"/>
              </a:rPr>
              <a:t>計算に必要な部分を細く計測</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2833" y="1511687"/>
            <a:ext cx="5112833" cy="3834625"/>
          </a:xfrm>
          <a:prstGeom prst="rect">
            <a:avLst/>
          </a:prstGeom>
        </p:spPr>
      </p:pic>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317562"/>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317562"/>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p:sp>
        <p:nvSpPr>
          <p:cNvPr id="3" name="テキスト ボックス 2">
            <a:extLst>
              <a:ext uri="{FF2B5EF4-FFF2-40B4-BE49-F238E27FC236}">
                <a16:creationId xmlns:a16="http://schemas.microsoft.com/office/drawing/2014/main" id="{80762685-DA99-3535-6D9C-2DBFBE2A2976}"/>
              </a:ext>
            </a:extLst>
          </p:cNvPr>
          <p:cNvSpPr txBox="1"/>
          <p:nvPr/>
        </p:nvSpPr>
        <p:spPr>
          <a:xfrm>
            <a:off x="788757" y="5084188"/>
            <a:ext cx="7566486"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誘電率は一定の値になった</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latin typeface="+mn-ea"/>
                <a:cs typeface="Times New Roman" panose="02020603050405020304" pitchFamily="18" charset="0"/>
              </a:rPr>
              <a:t>誘電損失は増加傾向になった。</a:t>
            </a:r>
            <a:endParaRPr lang="en-US" altLang="ja-JP" sz="20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546999"/>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546999"/>
                <a:ext cx="4522523" cy="408125"/>
              </a:xfrm>
              <a:prstGeom prst="rect">
                <a:avLst/>
              </a:prstGeom>
              <a:blipFill>
                <a:blip r:embed="rId7"/>
                <a:stretch>
                  <a:fillRect b="-29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2.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3.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8157</TotalTime>
  <Words>3448</Words>
  <Application>Microsoft Office PowerPoint</Application>
  <PresentationFormat>画面に合わせる (4:3)</PresentationFormat>
  <Paragraphs>282</Paragraphs>
  <Slides>32</Slides>
  <Notes>25</Notes>
  <HiddenSlides>19</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43" baseType="lpstr">
      <vt:lpstr>ＭＳ Ｐゴシック</vt:lpstr>
      <vt:lpstr>ＭＳ 明朝</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S21 セグメントスイープ</vt:lpstr>
      <vt:lpstr>複素誘電率</vt:lpstr>
      <vt:lpstr>導電率</vt:lpstr>
      <vt:lpstr>減衰定数</vt:lpstr>
      <vt:lpstr>結果と課題</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37</cp:revision>
  <cp:lastPrinted>2025-11-18T05:53:12Z</cp:lastPrinted>
  <dcterms:created xsi:type="dcterms:W3CDTF">2025-09-24T05:03:45Z</dcterms:created>
  <dcterms:modified xsi:type="dcterms:W3CDTF">2026-01-16T05:15:32Z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